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2" r:id="rId3"/>
    <p:sldId id="273" r:id="rId4"/>
    <p:sldId id="285" r:id="rId5"/>
    <p:sldId id="274" r:id="rId6"/>
    <p:sldId id="283" r:id="rId7"/>
    <p:sldId id="275" r:id="rId8"/>
    <p:sldId id="286" r:id="rId9"/>
    <p:sldId id="276" r:id="rId10"/>
    <p:sldId id="277" r:id="rId11"/>
    <p:sldId id="287" r:id="rId12"/>
    <p:sldId id="290" r:id="rId13"/>
    <p:sldId id="289" r:id="rId14"/>
    <p:sldId id="288" r:id="rId15"/>
    <p:sldId id="278" r:id="rId16"/>
    <p:sldId id="282" r:id="rId17"/>
    <p:sldId id="279" r:id="rId18"/>
    <p:sldId id="280" r:id="rId19"/>
    <p:sldId id="281" r:id="rId20"/>
    <p:sldId id="284" r:id="rId2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5" autoAdjust="0"/>
  </p:normalViewPr>
  <p:slideViewPr>
    <p:cSldViewPr>
      <p:cViewPr varScale="1">
        <p:scale>
          <a:sx n="82" d="100"/>
          <a:sy n="82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notesMaster" Target="notesMasters/notesMaster1.xml"/>
  <Relationship Id="rId23" Type="http://schemas.openxmlformats.org/officeDocument/2006/relationships/handoutMaster" Target="handoutMasters/handoutMaster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heme" Target="theme/theme1.xml"/>
  <Relationship Id="rId27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49EB-0DFB-41AF-9CF9-C44773B4B3C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49AE-9926-4CD2-96D0-B6DC5C8DA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745D-67CD-4904-855F-360247C9E54D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80"/>
            <a:ext cx="3037840" cy="462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BC7C-3B2E-4749-A108-82B061CCA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BC7C-3B2E-4749-A108-82B061CCAA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8760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5873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5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8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9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0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8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78244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slideLayout" Target="../slideLayouts/slideLayout14.xml"/>
  <Relationship Id="rId15" Type="http://schemas.openxmlformats.org/officeDocument/2006/relationships/slideLayout" Target="../slideLayouts/slideLayout15.xml"/>
  <Relationship Id="rId16" Type="http://schemas.openxmlformats.org/officeDocument/2006/relationships/slideLayout" Target="../slideLayouts/slideLayout16.xml"/>
  <Relationship Id="rId17" Type="http://schemas.openxmlformats.org/officeDocument/2006/relationships/slideLayout" Target="../slideLayouts/slideLayout17.xml"/>
  <Relationship Id="rId18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659F4-AC80-4678-9F9C-BADDE120427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74F351-5F4F-4BEC-B69E-1526A76A5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s://dat.maryland.gov/Pages/default.aspx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s://independentsector.org/value-of-volunteer-time-2018/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1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2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3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  <Relationship Id="rId3" Type="http://schemas.openxmlformats.org/officeDocument/2006/relationships/hyperlink" TargetMode="External" Target="Sample%20Insurance%20Cert.pdf"/>
  <Relationship Id="rId4" Type="http://schemas.openxmlformats.org/officeDocument/2006/relationships/hyperlink" TargetMode="External" Target="Commercial%20Gen%20Liab%20Add.%20Insured%20Sample.pdf"/>
  <Relationship Id="rId5" Type="http://schemas.openxmlformats.org/officeDocument/2006/relationships/hyperlink" TargetMode="External" Target="Sample%20Insurance%20Exemption%20Letter.pdf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Corporate%20Resolution%202016.doc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Invoicing%20Example.pdf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Fiscal%20Year%202019%20Report%20Template.docx"/>
  <Relationship Id="rId3" Type="http://schemas.openxmlformats.org/officeDocument/2006/relationships/hyperlink" TargetMode="External" Target="mailto:dsims@acdsinc.or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jpeg"/>
  <Relationship Id="rId3" Type="http://schemas.openxmlformats.org/officeDocument/2006/relationships/image" Target="../media/image4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jp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jpeg"/>
  <Relationship Id="rId3" Type="http://schemas.openxmlformats.org/officeDocument/2006/relationships/image" Target="../media/image7.png"/>
  <Relationship Id="rId4" Type="http://schemas.openxmlformats.org/officeDocument/2006/relationships/image" Target="../media/image8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9.png"/>
  <Relationship Id="rId3" Type="http://schemas.openxmlformats.org/officeDocument/2006/relationships/image" Target="../media/image10.jp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s://acdsinc.org/funding-opportunities/local-development-council-grants/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LC&amp;H LDC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14" y="659281"/>
            <a:ext cx="4621371" cy="20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3999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FY 2020 Community Grants Training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200" b="1" dirty="0" smtClean="0"/>
              <a:t>November 8, 2018</a:t>
            </a:r>
          </a:p>
        </p:txBody>
      </p:sp>
    </p:spTree>
    <p:extLst>
      <p:ext uri="{BB962C8B-B14F-4D97-AF65-F5344CB8AC3E}">
        <p14:creationId xmlns:p14="http://schemas.microsoft.com/office/powerpoint/2010/main" val="3006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" y="9144"/>
            <a:ext cx="9147048" cy="11429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24457"/>
            <a:ext cx="9067800" cy="4094816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the impact that LDC funding will have on your organization’s ability to serve residents in the 3 mile radius.</a:t>
            </a:r>
          </a:p>
          <a:p>
            <a:pPr marL="0" indent="0"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Required Documents: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Federal tax-exempt determination letter (501 c(3) or 1120/990 form)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W-9 (signed)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Good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Standing -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dat.maryland.gov/Pages/default.aspx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Bylaws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Mission Statement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Articles of Incorporation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Letter of Support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List of Board of Directors/Trustees – names, terms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Conflict of Interest Policy</a:t>
            </a:r>
          </a:p>
          <a:p>
            <a:pPr lvl="1">
              <a:spcBef>
                <a:spcPts val="300"/>
              </a:spcBef>
              <a:buSzPct val="100000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Previous year financial statements – Audit report or federal tax returns </a:t>
            </a: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715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Budget Narrative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7244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and Program Support – Form A, C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Projects – Form B, C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In-Kind Donations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How did you establish value for in-kind services/goods?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How to value volunteer time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independentsector.org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/value-of-volunteer-time-2018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/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If purchasing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equipment with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funds,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also complete Form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01" t="21556" r="22000" b="12666"/>
          <a:stretch/>
        </p:blipFill>
        <p:spPr>
          <a:xfrm>
            <a:off x="-117388" y="-76200"/>
            <a:ext cx="926138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8280"/>
            <a:ext cx="9144000" cy="19812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GRANT </a:t>
            </a:r>
            <a:br>
              <a:rPr lang="en-US" sz="5000" b="1" dirty="0" smtClean="0"/>
            </a:br>
            <a:r>
              <a:rPr lang="en-US" sz="5000" b="1" dirty="0" smtClean="0"/>
              <a:t>REQUIREMENTS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5983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Insurance Requirements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14949" y="1447800"/>
            <a:ext cx="7704667" cy="3745901"/>
          </a:xfrm>
        </p:spPr>
        <p:txBody>
          <a:bodyPr/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3" action="ppaction://hlinkfile"/>
              </a:rPr>
              <a:t>Sample Insurance Certificate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4" action="ppaction://hlinkfile"/>
              </a:rPr>
              <a:t>Capital Project Additional Insured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5" action="ppaction://hlinkfile"/>
              </a:rPr>
              <a:t>Workers Comp Exemption letter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9"/>
            <a:ext cx="9144000" cy="127711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Authorized Signatory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391400" cy="26670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ACDS must have on file explicit authorization for someone in your organization to be the signatory on all grant-related documents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Example Resolution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7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Invoicing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4018616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IMPORTANT: Do Not Start Spending money until you are under contract and you have talked to your grant rep about how to invoice </a:t>
            </a:r>
          </a:p>
          <a:p>
            <a:pPr marL="0" indent="0">
              <a:buSzPct val="100000"/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Grants - reimbursement basis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Exceptions may be made after consulting your grant manager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Example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 –  invoices/receipts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"/>
            <a:ext cx="9144000" cy="137159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Close-Out Reporting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3" y="1535723"/>
            <a:ext cx="8009467" cy="3786554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Grants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 action="ppaction://hlinkfile"/>
              </a:rPr>
              <a:t>Final Report</a:t>
            </a:r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Financial Review – Independent review of the organization finances as a whole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Monitoring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contact David Sims,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dsims@acdsinc.org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to schedule a monitoring visit during program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implementation</a:t>
            </a:r>
          </a:p>
          <a:p>
            <a:pPr lvl="1">
              <a:buSzPct val="100000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Grants – site inspection</a:t>
            </a:r>
          </a:p>
          <a:p>
            <a:pPr lvl="1"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Pictures!</a:t>
            </a:r>
          </a:p>
        </p:txBody>
      </p:sp>
    </p:spTree>
    <p:extLst>
      <p:ext uri="{BB962C8B-B14F-4D97-AF65-F5344CB8AC3E}">
        <p14:creationId xmlns:p14="http://schemas.microsoft.com/office/powerpoint/2010/main" val="2939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04667" cy="4419600"/>
          </a:xfrm>
        </p:spPr>
        <p:txBody>
          <a:bodyPr/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Welcome and Introductions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2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Grant Eligibility and Strategic Priorities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3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Application Process</a:t>
            </a:r>
          </a:p>
          <a:p>
            <a:pPr marL="0" indent="0">
              <a:buSzPct val="110000"/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SzPct val="110000"/>
              <a:buFont typeface="+mj-lt"/>
              <a:buAutoNum type="romanUcPeriod" startAt="4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Grant Requirements-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nce funds have been awarded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endParaRPr lang="en-US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8487">
            <a:off x="270036" y="2121654"/>
            <a:ext cx="8545465" cy="19812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0"/>
              </a:rPr>
              <a:t>QUESTIONS</a:t>
            </a:r>
            <a:endParaRPr lang="en-US" sz="8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2024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192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Arundel Community Development Services, Inc. </a:t>
            </a:r>
            <a:endParaRPr lang="en-US" sz="3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5" y="1447800"/>
            <a:ext cx="6293520" cy="3581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Nonprofit housing &amp; community development agency established in 1996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Housing rehabilitation, affordable rental development, housing counseling, financial empowerment, accessibility modifications, public facilities, and energy &amp; weatherization improvements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Experienced grant administrator &amp; manager of capital projects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1460" y="1435951"/>
            <a:ext cx="2117189" cy="186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886200"/>
            <a:ext cx="1868909" cy="27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LDC Community Grants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04667" cy="33528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Local Development Council (LDC) Community Grants are funded through casino revenues.    </a:t>
            </a:r>
          </a:p>
          <a:p>
            <a:pPr>
              <a:buSzPct val="100000"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amount available varies each year depending on revenues.  This year the LDC has established a target of making $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400,000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 Community Grant recommendations.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Eligible Grant Applicants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1600"/>
            <a:ext cx="7704667" cy="44958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Community Association - file either a Form 990 or 1120 tax return; or</a:t>
            </a:r>
          </a:p>
          <a:p>
            <a:pPr marL="0" indent="0">
              <a:buNone/>
            </a:pPr>
            <a:endParaRPr lang="en-US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Nonprofit Organization - with 501 c 3 status</a:t>
            </a:r>
          </a:p>
          <a:p>
            <a:pPr marL="0" indent="0" algn="ctr">
              <a:buNone/>
            </a:pPr>
            <a:r>
              <a:rPr lang="en-US" sz="22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  <a:p>
            <a:pPr>
              <a:buSzPct val="100000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Located in Anne Arundel County within 3 miles of the Maryland Live! Casino. 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Applications from organizations outside the three mile radius will be considered if they demonstrate significant impacts for residents of the target area.  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953000" cy="6409765"/>
          </a:xfrm>
        </p:spPr>
      </p:pic>
    </p:spTree>
    <p:extLst>
      <p:ext uri="{BB962C8B-B14F-4D97-AF65-F5344CB8AC3E}">
        <p14:creationId xmlns:p14="http://schemas.microsoft.com/office/powerpoint/2010/main" val="3347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54"/>
            <a:ext cx="7704667" cy="1219201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LDC Strategic Priorities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20676"/>
            <a:ext cx="7749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Creating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Excellent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Schools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Creating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Sustainable Opportunities for Individuals &amp;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Families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Beautifying and Revitalizing Our Communities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2E5654A1-02E9-402A-A81A-29F61DC858D2" descr="image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2246" b="20000"/>
          <a:stretch/>
        </p:blipFill>
        <p:spPr bwMode="auto">
          <a:xfrm rot="847541">
            <a:off x="5420620" y="4142608"/>
            <a:ext cx="3227832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427" y="4038600"/>
            <a:ext cx="2266138" cy="245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2195"/>
          <a:stretch/>
        </p:blipFill>
        <p:spPr>
          <a:xfrm rot="982687">
            <a:off x="786847" y="3685409"/>
            <a:ext cx="23431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20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939"/>
            <a:ext cx="9144001" cy="835461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Eligible Activities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00" y="1110377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Capital Projects, including construction, landscaping, playground and signage installation, and housing rehabilitation.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Operating Programs, including staff costs, overhead and equipment purchases. 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5317"/>
          <a:stretch/>
        </p:blipFill>
        <p:spPr bwMode="auto">
          <a:xfrm rot="825009">
            <a:off x="4854509" y="3601391"/>
            <a:ext cx="3686464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77" r="783" b="13165"/>
          <a:stretch/>
        </p:blipFill>
        <p:spPr>
          <a:xfrm>
            <a:off x="777000" y="4191000"/>
            <a:ext cx="3962400" cy="206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LDC Award Process</a:t>
            </a: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737"/>
            <a:ext cx="8542867" cy="487070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December 19, 2018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Community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Grant Applications due to </a:t>
            </a: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ACDS</a:t>
            </a:r>
            <a:endParaRPr lang="en-US" sz="3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February </a:t>
            </a: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- May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Grant Committee reviews applications and invites Community Grant applicants to make presentations at the March, April and May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May 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LDC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makes final Community Grant award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Recommendations to County Executive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June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FY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2020 Budget approved by County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Council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b="1" i="1" dirty="0">
                <a:latin typeface="Cambria" panose="02040503050406030204" pitchFamily="18" charset="0"/>
                <a:ea typeface="Cambria" panose="02040503050406030204" pitchFamily="18" charset="0"/>
              </a:rPr>
              <a:t>Summer </a:t>
            </a:r>
            <a:r>
              <a:rPr lang="en-US" sz="3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Grantees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meet final grant award requirements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execute award </a:t>
            </a:r>
            <a:r>
              <a:rPr lang="en-US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agreements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9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Grantees </a:t>
            </a:r>
            <a:r>
              <a:rPr lang="en-US" sz="2900" b="1" i="1" dirty="0">
                <a:latin typeface="Cambria" panose="02040503050406030204" pitchFamily="18" charset="0"/>
                <a:ea typeface="Cambria" panose="02040503050406030204" pitchFamily="18" charset="0"/>
              </a:rPr>
              <a:t>should not expend funding until agreements are executed by both parties and they speak to their ACDS grant manager.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129023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FY20 </a:t>
            </a:r>
            <a:r>
              <a:rPr lang="en-US" b="1" u="sng" dirty="0" err="1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LDC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Grant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Applications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available now on our website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?>

<Relationships xmlns="http://schemas.openxmlformats.org/package/2006/relationships">
  <Relationship Id="rId1" Type="http://schemas.openxmlformats.org/officeDocument/2006/relationships/image" Target="../media/image1.jpeg"/>
</Relationships>
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3986</TotalTime>
  <Words>599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Corbel</vt:lpstr>
      <vt:lpstr>Parallax</vt:lpstr>
      <vt:lpstr>PowerPoint Presentation</vt:lpstr>
      <vt:lpstr>PowerPoint Presentation</vt:lpstr>
      <vt:lpstr>Arundel Community Development Services, Inc. </vt:lpstr>
      <vt:lpstr>LDC Community Grants</vt:lpstr>
      <vt:lpstr>Eligible Grant Applicants</vt:lpstr>
      <vt:lpstr>PowerPoint Presentation</vt:lpstr>
      <vt:lpstr>LDC Strategic Priorities</vt:lpstr>
      <vt:lpstr>Eligible Activities</vt:lpstr>
      <vt:lpstr>LDC Award Process</vt:lpstr>
      <vt:lpstr>Application Process</vt:lpstr>
      <vt:lpstr>Budget Narrative</vt:lpstr>
      <vt:lpstr>PowerPoint Presentation</vt:lpstr>
      <vt:lpstr>PowerPoint Presentation</vt:lpstr>
      <vt:lpstr>PowerPoint Presentation</vt:lpstr>
      <vt:lpstr>GRANT  REQUIREMENTS</vt:lpstr>
      <vt:lpstr>Insurance Requirements </vt:lpstr>
      <vt:lpstr>Authorized Signatory</vt:lpstr>
      <vt:lpstr>Invoicing </vt:lpstr>
      <vt:lpstr>Close-Out Reporting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2013-09-23T14:54:58Z</dcterms:created>
  <dc:creator>Elizabeth Brush</dc:creator>
  <lastModifiedBy>David Sims</lastModifiedBy>
  <lastPrinted>2018-09-17T12:48:57Z</lastPrinted>
  <dcterms:modified xsi:type="dcterms:W3CDTF">2018-11-14T18:41:09Z</dcterms:modified>
  <revision>183</revision>
  <dc:title>PowerPoint Presentation</dc:title>
</coreProperties>
</file>